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76" r:id="rId4"/>
    <p:sldId id="277" r:id="rId5"/>
    <p:sldId id="257" r:id="rId6"/>
    <p:sldId id="264" r:id="rId7"/>
    <p:sldId id="263" r:id="rId8"/>
    <p:sldId id="262" r:id="rId9"/>
    <p:sldId id="261" r:id="rId10"/>
    <p:sldId id="258" r:id="rId11"/>
    <p:sldId id="260" r:id="rId12"/>
    <p:sldId id="265" r:id="rId13"/>
    <p:sldId id="266" r:id="rId14"/>
    <p:sldId id="272" r:id="rId15"/>
    <p:sldId id="271" r:id="rId16"/>
    <p:sldId id="270" r:id="rId17"/>
    <p:sldId id="269" r:id="rId18"/>
    <p:sldId id="26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8CFFE"/>
    <a:srgbClr val="AEF1F8"/>
    <a:srgbClr val="CC00CC"/>
    <a:srgbClr val="007A37"/>
    <a:srgbClr val="2B03BD"/>
    <a:srgbClr val="280BD7"/>
    <a:srgbClr val="8FDAFF"/>
    <a:srgbClr val="76B4FE"/>
    <a:srgbClr val="66CCFF"/>
    <a:srgbClr val="F577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060" y="-16545"/>
            <a:ext cx="9166060" cy="6874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ле 1"/>
          <p:cNvSpPr txBox="1"/>
          <p:nvPr/>
        </p:nvSpPr>
        <p:spPr>
          <a:xfrm>
            <a:off x="1403648" y="2204864"/>
            <a:ext cx="6033432" cy="1080120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1" vert="horz" wrap="none" lIns="91440" tIns="45720" rIns="91440" bIns="45720" numCol="1" spcCol="0" rtlCol="0" fromWordArt="0" anchor="t" anchorCtr="0" forceAA="0" compatLnSpc="1">
            <a:prstTxWarp prst="textArchUp">
              <a:avLst>
                <a:gd name="adj" fmla="val 10265696"/>
              </a:avLst>
            </a:prstTxWarp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000" b="1" dirty="0">
                <a:ln w="11430"/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Мастер-класс по </a:t>
            </a:r>
            <a:r>
              <a:rPr lang="ru-RU" sz="4000" b="1" dirty="0" smtClean="0">
                <a:ln w="11430"/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аппликации</a:t>
            </a:r>
            <a:endParaRPr lang="ru-RU" sz="4000" b="1" dirty="0" smtClean="0">
              <a:ln w="11430"/>
              <a:gradFill>
                <a:gsLst>
                  <a:gs pos="0">
                    <a:srgbClr val="A603AB"/>
                  </a:gs>
                  <a:gs pos="21001">
                    <a:srgbClr val="0819FB"/>
                  </a:gs>
                  <a:gs pos="35001">
                    <a:srgbClr val="1A8D48"/>
                  </a:gs>
                  <a:gs pos="52000">
                    <a:srgbClr val="FFFF00"/>
                  </a:gs>
                  <a:gs pos="73000">
                    <a:srgbClr val="EE3F17"/>
                  </a:gs>
                  <a:gs pos="88000">
                    <a:srgbClr val="E81766"/>
                  </a:gs>
                  <a:gs pos="100000">
                    <a:srgbClr val="A603AB"/>
                  </a:gs>
                </a:gsLst>
                <a:lin ang="5400000" scaled="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  <a:ea typeface="Calibri"/>
              <a:cs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7583" y="332656"/>
            <a:ext cx="694243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МБДОУ № 5</a:t>
            </a:r>
          </a:p>
          <a:p>
            <a:pPr algn="ctr"/>
            <a:r>
              <a:rPr lang="ru-RU" sz="4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</a:t>
            </a:r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таршая группа</a:t>
            </a:r>
            <a:endParaRPr lang="ru-RU" sz="4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29158" y="2125296"/>
            <a:ext cx="3182411" cy="120032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cap="none" spc="0" dirty="0" smtClean="0">
                <a:ln w="11430">
                  <a:gradFill>
                    <a:gsLst>
                      <a:gs pos="0">
                        <a:srgbClr val="A603AB"/>
                      </a:gs>
                      <a:gs pos="21001">
                        <a:srgbClr val="0819FB"/>
                      </a:gs>
                      <a:gs pos="35001">
                        <a:srgbClr val="1A8D48"/>
                      </a:gs>
                      <a:gs pos="52000">
                        <a:srgbClr val="FFFF00"/>
                      </a:gs>
                      <a:gs pos="73000">
                        <a:srgbClr val="EE3F17"/>
                      </a:gs>
                      <a:gs pos="88000">
                        <a:srgbClr val="E81766"/>
                      </a:gs>
                      <a:gs pos="100000">
                        <a:srgbClr val="A603AB"/>
                      </a:gs>
                    </a:gsLst>
                    <a:lin ang="5400000" scaled="0"/>
                  </a:gradFill>
                </a:ln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«РАДУГА»</a:t>
            </a:r>
            <a:endParaRPr lang="ru-RU" sz="7200" b="1" cap="none" spc="0" dirty="0">
              <a:ln w="11430"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</a:ln>
              <a:gradFill>
                <a:gsLst>
                  <a:gs pos="0">
                    <a:srgbClr val="A603AB"/>
                  </a:gs>
                  <a:gs pos="21001">
                    <a:srgbClr val="0819FB"/>
                  </a:gs>
                  <a:gs pos="35001">
                    <a:srgbClr val="1A8D48"/>
                  </a:gs>
                  <a:gs pos="52000">
                    <a:srgbClr val="FFFF00"/>
                  </a:gs>
                  <a:gs pos="73000">
                    <a:srgbClr val="EE3F17"/>
                  </a:gs>
                  <a:gs pos="88000">
                    <a:srgbClr val="E81766"/>
                  </a:gs>
                  <a:gs pos="100000">
                    <a:srgbClr val="A603AB"/>
                  </a:gs>
                </a:gsLst>
                <a:lin ang="5400000" scaled="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20434" y="4365104"/>
            <a:ext cx="36810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8550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Подготовила воспитатель </a:t>
            </a:r>
            <a:endParaRPr lang="ru-RU" sz="2400" b="1" dirty="0" smtClean="0">
              <a:solidFill>
                <a:srgbClr val="F8550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dirty="0" smtClean="0">
                <a:solidFill>
                  <a:srgbClr val="F8550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Любушкина Н.А.</a:t>
            </a:r>
            <a:endParaRPr lang="ru-RU" sz="2400" b="1" dirty="0">
              <a:solidFill>
                <a:srgbClr val="F8550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7020" y="3717249"/>
            <a:ext cx="571233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Дистанционное обучение дошкольников</a:t>
            </a:r>
            <a:endParaRPr lang="ru-RU" sz="2400" b="1" cap="none" spc="5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0205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:\Users\Alex\Desktop\Детский сад\Поделка Радуга\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808820"/>
            <a:ext cx="1478415" cy="2628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Alex\Desktop\Детский сад\Поделка Радуга\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808820"/>
            <a:ext cx="1478415" cy="2628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Alex\Desktop\Детский сад\Поделка Радуга\2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815569"/>
            <a:ext cx="1478415" cy="2628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316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C:\Users\Alex\Desktop\Детский сад\Поделка Радуга\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634866" y="3234073"/>
            <a:ext cx="1702346" cy="3026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Alex\Desktop\Детский сад\Поделка Радуга\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484784"/>
            <a:ext cx="1270297" cy="225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Alex\Desktop\Детский сад\Поделка Радуга\2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53" t="30571" r="21286" b="13908"/>
          <a:stretch/>
        </p:blipFill>
        <p:spPr bwMode="auto">
          <a:xfrm>
            <a:off x="3779712" y="1484783"/>
            <a:ext cx="1270696" cy="2258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Alex\Desktop\Детский сад\Поделка Радуга\2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484784"/>
            <a:ext cx="1270297" cy="225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533790" y="620688"/>
            <a:ext cx="5762540" cy="216024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«Дождик»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3316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C:\Users\Alex\Desktop\Детский сад\Поделка Радуга\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43808" y="4293096"/>
            <a:ext cx="3183328" cy="1790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Alex\Desktop\Детский сад\Поделка Радуга\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908720"/>
            <a:ext cx="1728192" cy="3084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:\Users\Alex\Desktop\Детский сад\Поделка Радуга\2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7817" y="908720"/>
            <a:ext cx="1734953" cy="3084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4341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22594" y="1196752"/>
            <a:ext cx="3503203" cy="87716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День 3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«Облачко»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4338" name="Picture 2" descr="C:\Users\Alex\Desktop\Детский сад\Поделка Радуга\3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56"/>
          <a:stretch/>
        </p:blipFill>
        <p:spPr bwMode="auto">
          <a:xfrm>
            <a:off x="4067944" y="2995510"/>
            <a:ext cx="2514336" cy="1414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Alex\Desktop\Детский сад\Поделка Радуга\2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73916"/>
            <a:ext cx="2514336" cy="1414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:\Users\Alex\Desktop\Детский сад\Поделка Радуга\3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045831" y="923905"/>
            <a:ext cx="1414314" cy="251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C:\Users\Alex\Desktop\Детский сад\Поделка Радуга\3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2240" y="1473916"/>
            <a:ext cx="2514336" cy="1414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C:\Users\Alex\Desktop\Детский сад\Поделка Радуга\3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652" y="2996952"/>
            <a:ext cx="2514336" cy="1414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95936" y="4797152"/>
            <a:ext cx="830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28</a:t>
            </a:r>
            <a:r>
              <a:rPr lang="ru-RU" dirty="0" smtClean="0"/>
              <a:t>:7=4</a:t>
            </a:r>
          </a:p>
        </p:txBody>
      </p:sp>
    </p:spTree>
    <p:extLst>
      <p:ext uri="{BB962C8B-B14F-4D97-AF65-F5344CB8AC3E}">
        <p14:creationId xmlns:p14="http://schemas.microsoft.com/office/powerpoint/2010/main" val="8895198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C:\Users\Alex\Desktop\Детский сад\Поделка Радуга\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059831" y="3933054"/>
            <a:ext cx="2673561" cy="2790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Alex\Desktop\Детский сад\Поделка Радуга\3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43" b="10124"/>
          <a:stretch/>
        </p:blipFill>
        <p:spPr bwMode="auto">
          <a:xfrm>
            <a:off x="5436096" y="1046628"/>
            <a:ext cx="1496156" cy="2677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Alex\Desktop\Детский сад\Поделка Радуга\3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57"/>
          <a:stretch/>
        </p:blipFill>
        <p:spPr bwMode="auto">
          <a:xfrm>
            <a:off x="494589" y="2797060"/>
            <a:ext cx="1496156" cy="265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5" descr="C:\Users\Alex\Desktop\Детский сад\Поделка Радуга\37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9" t="35466" r="12342"/>
          <a:stretch/>
        </p:blipFill>
        <p:spPr bwMode="auto">
          <a:xfrm>
            <a:off x="7164288" y="2797060"/>
            <a:ext cx="1496156" cy="264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87073" y="332656"/>
            <a:ext cx="2946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«Радуга»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23728" y="1057332"/>
            <a:ext cx="3157724" cy="2677656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Каждый (красный) </a:t>
            </a:r>
          </a:p>
          <a:p>
            <a:r>
              <a:rPr lang="ru-RU" sz="2400" b="1" dirty="0" smtClean="0">
                <a:solidFill>
                  <a:srgbClr val="F5770F"/>
                </a:solidFill>
              </a:rPr>
              <a:t>охотник (оранжевый) </a:t>
            </a:r>
          </a:p>
          <a:p>
            <a:r>
              <a:rPr lang="ru-RU" sz="2400" b="1" dirty="0" smtClean="0">
                <a:solidFill>
                  <a:srgbClr val="FFFF00"/>
                </a:solidFill>
              </a:rPr>
              <a:t>желает (желтый) </a:t>
            </a:r>
          </a:p>
          <a:p>
            <a:r>
              <a:rPr lang="ru-RU" sz="2400" b="1" dirty="0" smtClean="0">
                <a:solidFill>
                  <a:srgbClr val="0FBD17"/>
                </a:solidFill>
              </a:rPr>
              <a:t>знать (зеленый) </a:t>
            </a:r>
          </a:p>
          <a:p>
            <a:r>
              <a:rPr lang="ru-RU" sz="2400" b="1" dirty="0" smtClean="0">
                <a:solidFill>
                  <a:srgbClr val="2CC7E6"/>
                </a:solidFill>
              </a:rPr>
              <a:t>где (голубой) </a:t>
            </a:r>
          </a:p>
          <a:p>
            <a:r>
              <a:rPr lang="ru-RU" sz="2400" b="1" dirty="0" smtClean="0">
                <a:solidFill>
                  <a:srgbClr val="2B03BD"/>
                </a:solidFill>
              </a:rPr>
              <a:t>сидит (синий) </a:t>
            </a:r>
          </a:p>
          <a:p>
            <a:r>
              <a:rPr lang="ru-RU" sz="2400" b="1" dirty="0" smtClean="0">
                <a:solidFill>
                  <a:srgbClr val="CC00CC"/>
                </a:solidFill>
              </a:rPr>
              <a:t>фазан (фиолетовый)</a:t>
            </a:r>
            <a:endParaRPr lang="ru-RU" sz="2400" b="1" dirty="0">
              <a:solidFill>
                <a:srgbClr val="CC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5198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C:\Users\Alex\Desktop\Детский сад\Поделка Радуга\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502224" y="3354759"/>
            <a:ext cx="2443808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C:\Users\Alex\Desktop\Детский сад\Поделка Радуга\3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399" y="639804"/>
            <a:ext cx="2088232" cy="244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C:\Users\Alex\Desktop\Детский сад\Поделка Радуга\4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639804"/>
            <a:ext cx="1878698" cy="244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9" name="Picture 5" descr="C:\Users\Alex\Desktop\Детский сад\Поделка Радуга\4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010100" y="3276262"/>
            <a:ext cx="2443808" cy="2461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95198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92188" y="1268760"/>
            <a:ext cx="7764754" cy="175432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День 4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«Собираем и украшаем»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7411" name="Picture 3" descr="C:\Users\Alex\Desktop\Детский сад\Поделка Радуга\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16832"/>
            <a:ext cx="2376264" cy="4224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C:\Users\Alex\Desktop\Детский сад\Поделка Радуга\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558547" y="2827232"/>
            <a:ext cx="4224470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3" name="Picture 5" descr="C:\Users\Alex\Desktop\Детский сад\Поделка Радуга\4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376089" y="2840935"/>
            <a:ext cx="4224470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95198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 descr="C:\Users\Alex\Desktop\Детский сад\Поделка Радуга\4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6" r="6919" b="4655"/>
          <a:stretch/>
        </p:blipFill>
        <p:spPr bwMode="auto">
          <a:xfrm rot="5400000">
            <a:off x="3484456" y="1929839"/>
            <a:ext cx="4480498" cy="2726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C:\Users\Alex\Desktop\Детский сад\Поделка Радуга\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83579" y="2032847"/>
            <a:ext cx="4480498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95198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89361" y="2136338"/>
            <a:ext cx="6165278" cy="258532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День 5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«С нетерпением жду 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Ваши работы!»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9458" name="Picture 2" descr="C:\Users\Alex\Desktop\Детский сад\Поделка Радуга\4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02" t="20065" r="4944" b="6221"/>
          <a:stretch/>
        </p:blipFill>
        <p:spPr bwMode="auto">
          <a:xfrm>
            <a:off x="2673926" y="2636912"/>
            <a:ext cx="3574473" cy="4100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95198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50012" y="980728"/>
            <a:ext cx="5328592" cy="5509200"/>
          </a:xfrm>
          <a:prstGeom prst="rect">
            <a:avLst/>
          </a:prstGeom>
          <a:solidFill>
            <a:srgbClr val="A8CFFE"/>
          </a:solidFill>
          <a:ln w="38100" cap="rnd" cmpd="dbl">
            <a:gradFill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0"/>
            </a:gradFill>
            <a:prstDash val="sysDot"/>
          </a:ln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just"/>
            <a:r>
              <a:rPr lang="ru-RU" sz="2200" b="1" dirty="0" smtClean="0">
                <a:gradFill flip="none" rotWithShape="1">
                  <a:gsLst>
                    <a:gs pos="0">
                      <a:srgbClr val="2B03BD"/>
                    </a:gs>
                    <a:gs pos="20000">
                      <a:srgbClr val="007A37"/>
                    </a:gs>
                    <a:gs pos="44000">
                      <a:srgbClr val="CC00CC"/>
                    </a:gs>
                    <a:gs pos="66000">
                      <a:srgbClr val="8F0040"/>
                    </a:gs>
                    <a:gs pos="82000">
                      <a:srgbClr val="F27300"/>
                    </a:gs>
                    <a:gs pos="100000">
                      <a:srgbClr val="FFC000"/>
                    </a:gs>
                  </a:gsLst>
                  <a:lin ang="0" scaled="0"/>
                  <a:tileRect/>
                </a:gradFill>
                <a:effectLst/>
              </a:rPr>
              <a:t>     В </a:t>
            </a:r>
            <a:r>
              <a:rPr lang="ru-RU" sz="2200" b="1" dirty="0">
                <a:gradFill flip="none" rotWithShape="1">
                  <a:gsLst>
                    <a:gs pos="0">
                      <a:srgbClr val="2B03BD"/>
                    </a:gs>
                    <a:gs pos="20000">
                      <a:srgbClr val="007A37"/>
                    </a:gs>
                    <a:gs pos="44000">
                      <a:srgbClr val="CC00CC"/>
                    </a:gs>
                    <a:gs pos="66000">
                      <a:srgbClr val="8F0040"/>
                    </a:gs>
                    <a:gs pos="82000">
                      <a:srgbClr val="F27300"/>
                    </a:gs>
                    <a:gs pos="100000">
                      <a:srgbClr val="FFC000"/>
                    </a:gs>
                  </a:gsLst>
                  <a:lin ang="0" scaled="0"/>
                  <a:tileRect/>
                </a:gradFill>
                <a:effectLst/>
              </a:rPr>
              <a:t>период самоизоляции дети продолжают познавать мир, узнавать много нового. Необходимо помочь родителям направить активность детей в русло полезной деятельности: предложить задания, упражнения и игры, исследовательские опыты. </a:t>
            </a:r>
            <a:endParaRPr lang="ru-RU" sz="2200" b="1" dirty="0" smtClean="0">
              <a:gradFill flip="none" rotWithShape="1">
                <a:gsLst>
                  <a:gs pos="0">
                    <a:srgbClr val="2B03BD"/>
                  </a:gs>
                  <a:gs pos="20000">
                    <a:srgbClr val="007A37"/>
                  </a:gs>
                  <a:gs pos="44000">
                    <a:srgbClr val="CC00CC"/>
                  </a:gs>
                  <a:gs pos="66000">
                    <a:srgbClr val="8F0040"/>
                  </a:gs>
                  <a:gs pos="82000">
                    <a:srgbClr val="F27300"/>
                  </a:gs>
                  <a:gs pos="100000">
                    <a:srgbClr val="FFC000"/>
                  </a:gs>
                </a:gsLst>
                <a:lin ang="0" scaled="0"/>
                <a:tileRect/>
              </a:gradFill>
              <a:effectLst/>
            </a:endParaRPr>
          </a:p>
          <a:p>
            <a:pPr algn="just"/>
            <a:r>
              <a:rPr lang="ru-RU" sz="2200" b="1" dirty="0">
                <a:gradFill flip="none" rotWithShape="1">
                  <a:gsLst>
                    <a:gs pos="0">
                      <a:srgbClr val="2B03BD"/>
                    </a:gs>
                    <a:gs pos="20000">
                      <a:srgbClr val="007A37"/>
                    </a:gs>
                    <a:gs pos="44000">
                      <a:srgbClr val="CC00CC"/>
                    </a:gs>
                    <a:gs pos="66000">
                      <a:srgbClr val="8F0040"/>
                    </a:gs>
                    <a:gs pos="82000">
                      <a:srgbClr val="F27300"/>
                    </a:gs>
                    <a:gs pos="100000">
                      <a:srgbClr val="FFC000"/>
                    </a:gs>
                  </a:gsLst>
                  <a:lin ang="0" scaled="0"/>
                  <a:tileRect/>
                </a:gradFill>
                <a:effectLst/>
              </a:rPr>
              <a:t> </a:t>
            </a:r>
            <a:r>
              <a:rPr lang="ru-RU" sz="2200" b="1" dirty="0" smtClean="0">
                <a:gradFill flip="none" rotWithShape="1">
                  <a:gsLst>
                    <a:gs pos="0">
                      <a:srgbClr val="2B03BD"/>
                    </a:gs>
                    <a:gs pos="20000">
                      <a:srgbClr val="007A37"/>
                    </a:gs>
                    <a:gs pos="44000">
                      <a:srgbClr val="CC00CC"/>
                    </a:gs>
                    <a:gs pos="66000">
                      <a:srgbClr val="8F0040"/>
                    </a:gs>
                    <a:gs pos="82000">
                      <a:srgbClr val="F27300"/>
                    </a:gs>
                    <a:gs pos="100000">
                      <a:srgbClr val="FFC000"/>
                    </a:gs>
                  </a:gsLst>
                  <a:lin ang="0" scaled="0"/>
                  <a:tileRect/>
                </a:gradFill>
                <a:effectLst/>
              </a:rPr>
              <a:t>    Дистанционное </a:t>
            </a:r>
            <a:r>
              <a:rPr lang="ru-RU" sz="2200" b="1" dirty="0">
                <a:gradFill flip="none" rotWithShape="1">
                  <a:gsLst>
                    <a:gs pos="0">
                      <a:srgbClr val="2B03BD"/>
                    </a:gs>
                    <a:gs pos="20000">
                      <a:srgbClr val="007A37"/>
                    </a:gs>
                    <a:gs pos="44000">
                      <a:srgbClr val="CC00CC"/>
                    </a:gs>
                    <a:gs pos="66000">
                      <a:srgbClr val="8F0040"/>
                    </a:gs>
                    <a:gs pos="82000">
                      <a:srgbClr val="F27300"/>
                    </a:gs>
                    <a:gs pos="100000">
                      <a:srgbClr val="FFC000"/>
                    </a:gs>
                  </a:gsLst>
                  <a:lin ang="0" scaled="0"/>
                  <a:tileRect/>
                </a:gradFill>
                <a:effectLst/>
              </a:rPr>
              <a:t>обучение предполагает рекомендации для родителей по обучению и воспитанию детей. Аппликация – одно из самых любимых занятий ребят. В этом году мы делали много разных поделок, а сегодня предлагаю совместную творческую работу для детей и родителей - аппликация «Радуга».</a:t>
            </a:r>
          </a:p>
        </p:txBody>
      </p:sp>
    </p:spTree>
    <p:extLst>
      <p:ext uri="{BB962C8B-B14F-4D97-AF65-F5344CB8AC3E}">
        <p14:creationId xmlns:p14="http://schemas.microsoft.com/office/powerpoint/2010/main" val="19565444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50012" y="1124744"/>
            <a:ext cx="5328592" cy="4893647"/>
          </a:xfrm>
          <a:prstGeom prst="rect">
            <a:avLst/>
          </a:prstGeom>
          <a:solidFill>
            <a:srgbClr val="A8CFFE"/>
          </a:solidFill>
          <a:ln w="38100" cap="rnd" cmpd="dbl">
            <a:gradFill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0"/>
            </a:gradFill>
            <a:prstDash val="sysDot"/>
          </a:ln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just"/>
            <a:r>
              <a:rPr lang="ru-RU" sz="2400" b="1" dirty="0">
                <a:gradFill flip="none" rotWithShape="1">
                  <a:gsLst>
                    <a:gs pos="0">
                      <a:srgbClr val="2B03BD"/>
                    </a:gs>
                    <a:gs pos="20000">
                      <a:srgbClr val="007A37"/>
                    </a:gs>
                    <a:gs pos="44000">
                      <a:srgbClr val="CC00CC"/>
                    </a:gs>
                    <a:gs pos="66000">
                      <a:srgbClr val="8F0040"/>
                    </a:gs>
                    <a:gs pos="82000">
                      <a:srgbClr val="F27300"/>
                    </a:gs>
                    <a:gs pos="100000">
                      <a:srgbClr val="FFC000"/>
                    </a:gs>
                  </a:gsLst>
                  <a:lin ang="0" scaled="0"/>
                  <a:tileRect/>
                </a:gradFill>
                <a:effectLst/>
              </a:rPr>
              <a:t>     </a:t>
            </a:r>
            <a:r>
              <a:rPr lang="ru-RU" sz="2400" b="1" dirty="0">
                <a:solidFill>
                  <a:srgbClr val="FF0000"/>
                </a:solidFill>
                <a:effectLst/>
              </a:rPr>
              <a:t>Целевая аудитория:</a:t>
            </a:r>
            <a:r>
              <a:rPr lang="ru-RU" sz="2400" b="1" dirty="0">
                <a:gradFill flip="none" rotWithShape="1">
                  <a:gsLst>
                    <a:gs pos="0">
                      <a:srgbClr val="2B03BD"/>
                    </a:gs>
                    <a:gs pos="20000">
                      <a:srgbClr val="007A37"/>
                    </a:gs>
                    <a:gs pos="44000">
                      <a:srgbClr val="CC00CC"/>
                    </a:gs>
                    <a:gs pos="66000">
                      <a:srgbClr val="8F0040"/>
                    </a:gs>
                    <a:gs pos="82000">
                      <a:srgbClr val="F27300"/>
                    </a:gs>
                    <a:gs pos="100000">
                      <a:srgbClr val="FFC000"/>
                    </a:gs>
                  </a:gsLst>
                  <a:lin ang="0" scaled="0"/>
                  <a:tileRect/>
                </a:gradFill>
                <a:effectLst/>
              </a:rPr>
              <a:t> мастер-класс предназначен для детей старшего дошкольного возраста, родителей, воспитателей. Рассчитан на несколько дней по 20-30 минут на одно занятие. 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  <a:effectLst/>
              </a:rPr>
              <a:t>Обратите внимание! </a:t>
            </a:r>
          </a:p>
          <a:p>
            <a:pPr algn="just"/>
            <a:r>
              <a:rPr lang="ru-RU" sz="2400" b="1" dirty="0">
                <a:gradFill flip="none" rotWithShape="1">
                  <a:gsLst>
                    <a:gs pos="0">
                      <a:srgbClr val="2B03BD"/>
                    </a:gs>
                    <a:gs pos="20000">
                      <a:srgbClr val="007A37"/>
                    </a:gs>
                    <a:gs pos="44000">
                      <a:srgbClr val="CC00CC"/>
                    </a:gs>
                    <a:gs pos="66000">
                      <a:srgbClr val="8F0040"/>
                    </a:gs>
                    <a:gs pos="82000">
                      <a:srgbClr val="F27300"/>
                    </a:gs>
                    <a:gs pos="100000">
                      <a:srgbClr val="FFC000"/>
                    </a:gs>
                  </a:gsLst>
                  <a:lin ang="0" scaled="0"/>
                  <a:tileRect/>
                </a:gradFill>
                <a:effectLst/>
              </a:rPr>
              <a:t>     Дети испытывают сложности при сгибании бумаги в следующих моментах: при сопоставлении углов листа и при обозначении линии сгиба. Также детям нужна помощь при вырезывании нескольких деталей одновременно.</a:t>
            </a:r>
          </a:p>
        </p:txBody>
      </p:sp>
    </p:spTree>
    <p:extLst>
      <p:ext uri="{BB962C8B-B14F-4D97-AF65-F5344CB8AC3E}">
        <p14:creationId xmlns:p14="http://schemas.microsoft.com/office/powerpoint/2010/main" val="4042567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50012" y="1074509"/>
            <a:ext cx="5328592" cy="4708981"/>
          </a:xfrm>
          <a:prstGeom prst="rect">
            <a:avLst/>
          </a:prstGeom>
          <a:solidFill>
            <a:srgbClr val="A8CFFE"/>
          </a:solidFill>
          <a:ln w="38100" cap="rnd" cmpd="dbl">
            <a:gradFill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0"/>
            </a:gradFill>
            <a:prstDash val="sysDot"/>
          </a:ln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just"/>
            <a:r>
              <a:rPr lang="ru-RU" sz="2000" b="1" dirty="0">
                <a:solidFill>
                  <a:srgbClr val="FF0000"/>
                </a:solidFill>
                <a:effectLst/>
              </a:rPr>
              <a:t>Цель: </a:t>
            </a:r>
            <a:r>
              <a:rPr lang="ru-RU" sz="2000" b="1" dirty="0">
                <a:gradFill flip="none" rotWithShape="1">
                  <a:gsLst>
                    <a:gs pos="0">
                      <a:srgbClr val="2B03BD"/>
                    </a:gs>
                    <a:gs pos="20000">
                      <a:srgbClr val="007A37"/>
                    </a:gs>
                    <a:gs pos="44000">
                      <a:srgbClr val="CC00CC"/>
                    </a:gs>
                    <a:gs pos="66000">
                      <a:srgbClr val="8F0040"/>
                    </a:gs>
                    <a:gs pos="82000">
                      <a:srgbClr val="F27300"/>
                    </a:gs>
                    <a:gs pos="100000">
                      <a:srgbClr val="FFC000"/>
                    </a:gs>
                  </a:gsLst>
                  <a:lin ang="0" scaled="0"/>
                  <a:tileRect/>
                </a:gradFill>
                <a:effectLst/>
              </a:rPr>
              <a:t>создание поделки из бумаги в процессе детско-родительского взаимодействия, формирование творческих способностей у </a:t>
            </a:r>
            <a:r>
              <a:rPr lang="ru-RU" sz="2000" b="1" dirty="0" smtClean="0">
                <a:gradFill flip="none" rotWithShape="1">
                  <a:gsLst>
                    <a:gs pos="0">
                      <a:srgbClr val="2B03BD"/>
                    </a:gs>
                    <a:gs pos="20000">
                      <a:srgbClr val="007A37"/>
                    </a:gs>
                    <a:gs pos="44000">
                      <a:srgbClr val="CC00CC"/>
                    </a:gs>
                    <a:gs pos="66000">
                      <a:srgbClr val="8F0040"/>
                    </a:gs>
                    <a:gs pos="82000">
                      <a:srgbClr val="F27300"/>
                    </a:gs>
                    <a:gs pos="100000">
                      <a:srgbClr val="FFC000"/>
                    </a:gs>
                  </a:gsLst>
                  <a:lin ang="0" scaled="0"/>
                  <a:tileRect/>
                </a:gradFill>
                <a:effectLst/>
              </a:rPr>
              <a:t>дошкольников.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effectLst/>
              </a:rPr>
              <a:t>Задачи</a:t>
            </a:r>
            <a:r>
              <a:rPr lang="ru-RU" sz="2000" b="1" dirty="0">
                <a:solidFill>
                  <a:srgbClr val="FF0000"/>
                </a:solidFill>
                <a:effectLst/>
              </a:rPr>
              <a:t>: </a:t>
            </a:r>
          </a:p>
          <a:p>
            <a:pPr algn="just"/>
            <a:r>
              <a:rPr lang="ru-RU" sz="2000" b="1" dirty="0">
                <a:gradFill flip="none" rotWithShape="1">
                  <a:gsLst>
                    <a:gs pos="0">
                      <a:srgbClr val="2B03BD"/>
                    </a:gs>
                    <a:gs pos="20000">
                      <a:srgbClr val="007A37"/>
                    </a:gs>
                    <a:gs pos="44000">
                      <a:srgbClr val="CC00CC"/>
                    </a:gs>
                    <a:gs pos="66000">
                      <a:srgbClr val="8F0040"/>
                    </a:gs>
                    <a:gs pos="82000">
                      <a:srgbClr val="F27300"/>
                    </a:gs>
                    <a:gs pos="100000">
                      <a:srgbClr val="FFC000"/>
                    </a:gs>
                  </a:gsLst>
                  <a:lin ang="0" scaled="0"/>
                  <a:tileRect/>
                </a:gradFill>
                <a:effectLst/>
              </a:rPr>
              <a:t>1. Закрепить умение работать с ножницами и бумагой - сгибать лист бумаги пополам, проглаживать линию сгиба.</a:t>
            </a:r>
          </a:p>
          <a:p>
            <a:pPr algn="just"/>
            <a:r>
              <a:rPr lang="ru-RU" sz="2000" b="1" dirty="0">
                <a:gradFill flip="none" rotWithShape="1">
                  <a:gsLst>
                    <a:gs pos="0">
                      <a:srgbClr val="2B03BD"/>
                    </a:gs>
                    <a:gs pos="20000">
                      <a:srgbClr val="007A37"/>
                    </a:gs>
                    <a:gs pos="44000">
                      <a:srgbClr val="CC00CC"/>
                    </a:gs>
                    <a:gs pos="66000">
                      <a:srgbClr val="8F0040"/>
                    </a:gs>
                    <a:gs pos="82000">
                      <a:srgbClr val="F27300"/>
                    </a:gs>
                    <a:gs pos="100000">
                      <a:srgbClr val="FFC000"/>
                    </a:gs>
                  </a:gsLst>
                  <a:lin ang="0" scaled="0"/>
                  <a:tileRect/>
                </a:gradFill>
                <a:effectLst/>
              </a:rPr>
              <a:t>2. Способствовать развитию мелкой моторики.</a:t>
            </a:r>
          </a:p>
          <a:p>
            <a:pPr algn="just"/>
            <a:r>
              <a:rPr lang="ru-RU" sz="2000" b="1" dirty="0">
                <a:gradFill flip="none" rotWithShape="1">
                  <a:gsLst>
                    <a:gs pos="0">
                      <a:srgbClr val="2B03BD"/>
                    </a:gs>
                    <a:gs pos="20000">
                      <a:srgbClr val="007A37"/>
                    </a:gs>
                    <a:gs pos="44000">
                      <a:srgbClr val="CC00CC"/>
                    </a:gs>
                    <a:gs pos="66000">
                      <a:srgbClr val="8F0040"/>
                    </a:gs>
                    <a:gs pos="82000">
                      <a:srgbClr val="F27300"/>
                    </a:gs>
                    <a:gs pos="100000">
                      <a:srgbClr val="FFC000"/>
                    </a:gs>
                  </a:gsLst>
                  <a:lin ang="0" scaled="0"/>
                  <a:tileRect/>
                </a:gradFill>
                <a:effectLst/>
              </a:rPr>
              <a:t>3. Расширять представления о насекомых, закреплять явления природы, повторить цвета радуги.</a:t>
            </a:r>
          </a:p>
          <a:p>
            <a:pPr algn="just"/>
            <a:r>
              <a:rPr lang="ru-RU" sz="2000" b="1" dirty="0">
                <a:gradFill flip="none" rotWithShape="1">
                  <a:gsLst>
                    <a:gs pos="0">
                      <a:srgbClr val="2B03BD"/>
                    </a:gs>
                    <a:gs pos="20000">
                      <a:srgbClr val="007A37"/>
                    </a:gs>
                    <a:gs pos="44000">
                      <a:srgbClr val="CC00CC"/>
                    </a:gs>
                    <a:gs pos="66000">
                      <a:srgbClr val="8F0040"/>
                    </a:gs>
                    <a:gs pos="82000">
                      <a:srgbClr val="F27300"/>
                    </a:gs>
                    <a:gs pos="100000">
                      <a:srgbClr val="FFC000"/>
                    </a:gs>
                  </a:gsLst>
                  <a:lin ang="0" scaled="0"/>
                  <a:tileRect/>
                </a:gradFill>
                <a:effectLst/>
              </a:rPr>
              <a:t>4. Формировать волевые умения, стремление доводить работу до конца.</a:t>
            </a:r>
          </a:p>
        </p:txBody>
      </p:sp>
    </p:spTree>
    <p:extLst>
      <p:ext uri="{BB962C8B-B14F-4D97-AF65-F5344CB8AC3E}">
        <p14:creationId xmlns:p14="http://schemas.microsoft.com/office/powerpoint/2010/main" val="1682971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19672" y="692696"/>
            <a:ext cx="5447069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Вам понадобится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149" name="Picture 5" descr="C:\Users\Alex\Desktop\Детский сад\Поделка Радуга\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47" b="8588"/>
          <a:stretch/>
        </p:blipFill>
        <p:spPr bwMode="auto">
          <a:xfrm>
            <a:off x="4572000" y="1472010"/>
            <a:ext cx="2142977" cy="3155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Alex\Desktop\Детский сад\Поделка Радуга\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19" b="4543"/>
          <a:stretch/>
        </p:blipFill>
        <p:spPr bwMode="auto">
          <a:xfrm>
            <a:off x="2279042" y="1472009"/>
            <a:ext cx="2304255" cy="3155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3258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08449" y="1124744"/>
            <a:ext cx="4824535" cy="10801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День 1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«Божья коровка»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170" name="Picture 2" descr="C:\Users\Alex\Desktop\Детский сад\Поделка Радуга\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20"/>
          <a:stretch/>
        </p:blipFill>
        <p:spPr bwMode="auto">
          <a:xfrm>
            <a:off x="1365532" y="1799649"/>
            <a:ext cx="3027149" cy="1406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Alex\Desktop\Детский сад\Поделка Радуга\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2" t="10532" r="6237" b="12985"/>
          <a:stretch/>
        </p:blipFill>
        <p:spPr bwMode="auto">
          <a:xfrm>
            <a:off x="4574557" y="1806220"/>
            <a:ext cx="2673927" cy="1392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Alex\Desktop\Детский сад\Поделка Радуга\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5" b="13035"/>
          <a:stretch/>
        </p:blipFill>
        <p:spPr bwMode="auto">
          <a:xfrm>
            <a:off x="2693002" y="3399301"/>
            <a:ext cx="1702771" cy="2483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Alex\Desktop\Детский сад\Поделка Радуга\6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84"/>
          <a:stretch/>
        </p:blipFill>
        <p:spPr bwMode="auto">
          <a:xfrm>
            <a:off x="4574557" y="3399300"/>
            <a:ext cx="1702771" cy="2483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316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Alex\Desktop\Детский сад\Поделка Радуга\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565009"/>
            <a:ext cx="3240360" cy="1822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Alex\Desktop\Детский сад\Поделка Радуга\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28"/>
          <a:stretch/>
        </p:blipFill>
        <p:spPr bwMode="auto">
          <a:xfrm>
            <a:off x="2051720" y="935890"/>
            <a:ext cx="1520209" cy="2518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Alex\Desktop\Детский сад\Поделка Радуга\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935891"/>
            <a:ext cx="1416402" cy="2518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Alex\Desktop\Детский сад\Поделка Радуга\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35" b="8502"/>
          <a:stretch/>
        </p:blipFill>
        <p:spPr bwMode="auto">
          <a:xfrm flipH="1">
            <a:off x="5292080" y="935890"/>
            <a:ext cx="1368152" cy="249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316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Alex\Desktop\Детский сад\Поделка Радуга\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1039" y="908720"/>
            <a:ext cx="1409190" cy="250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Alex\Desktop\Детский сад\Поделка Радуга\1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55" b="6670"/>
          <a:stretch/>
        </p:blipFill>
        <p:spPr bwMode="auto">
          <a:xfrm rot="5400000">
            <a:off x="3532722" y="3590976"/>
            <a:ext cx="2137356" cy="253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Alex\Desktop\Детский сад\Поделка Радуга\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721" y="911782"/>
            <a:ext cx="1415936" cy="2517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Alex\Desktop\Детский сад\Поделка Радуга\1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88757" y="908720"/>
            <a:ext cx="1409191" cy="250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316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90730" y="1340768"/>
            <a:ext cx="5762540" cy="122413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День 2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«Бабочка»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42" name="Picture 2" descr="C:\Users\Alex\Desktop\Детский сад\Поделка Радуга\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127239"/>
            <a:ext cx="1960104" cy="348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Alex\Desktop\Детский сад\Поделка Радуга\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159853"/>
            <a:ext cx="1977847" cy="3516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Alex\Desktop\Детский сад\Поделка Радуга\1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673" y="2137614"/>
            <a:ext cx="1977847" cy="3516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Alex\Desktop\Детский сад\Поделка Радуга\1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137614"/>
            <a:ext cx="1960104" cy="348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316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</TotalTime>
  <Words>175</Words>
  <Application>Microsoft Office PowerPoint</Application>
  <PresentationFormat>Экран (4:3)</PresentationFormat>
  <Paragraphs>40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komputer</dc:creator>
  <cp:lastModifiedBy>Alex</cp:lastModifiedBy>
  <cp:revision>44</cp:revision>
  <dcterms:created xsi:type="dcterms:W3CDTF">2020-06-01T15:12:45Z</dcterms:created>
  <dcterms:modified xsi:type="dcterms:W3CDTF">2020-06-02T19:16:51Z</dcterms:modified>
</cp:coreProperties>
</file>