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67" r:id="rId2"/>
  </p:sldMasterIdLst>
  <p:sldIdLst>
    <p:sldId id="282" r:id="rId3"/>
    <p:sldId id="284" r:id="rId4"/>
    <p:sldId id="283" r:id="rId5"/>
    <p:sldId id="285" r:id="rId6"/>
    <p:sldId id="286" r:id="rId7"/>
    <p:sldId id="287" r:id="rId8"/>
    <p:sldId id="288" r:id="rId9"/>
    <p:sldId id="29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471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59091-5F45-490D-A44A-DA8356C94B0D}" type="datetimeFigureOut">
              <a:rPr lang="ru-RU"/>
              <a:pPr>
                <a:defRPr/>
              </a:pPr>
              <a:t>19.03.2020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26903-8940-4915-AA25-75D60414D9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56BEB-F9BC-4D61-9311-E98300C4590F}" type="datetimeFigureOut">
              <a:rPr lang="ru-RU"/>
              <a:pPr>
                <a:defRPr/>
              </a:pPr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29162-C768-47C1-B0D1-31C02407E2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9D75B-87F2-44C2-9321-1216D45BCB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6CF81-81AB-4742-95A9-9D6EB1E3D705}" type="datetimeFigureOut">
              <a:rPr lang="ru-RU"/>
              <a:pPr>
                <a:defRPr/>
              </a:pPr>
              <a:t>19.03.2020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B1BCC-E39E-487A-B75F-67A41FC18DC4}" type="datetimeFigureOut">
              <a:rPr lang="ru-RU"/>
              <a:pPr>
                <a:defRPr/>
              </a:pPr>
              <a:t>19.03.2020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EB625-3947-4B98-B573-9266E0530C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A0312-7952-4914-8E17-133BC8184C08}" type="datetimeFigureOut">
              <a:rPr lang="ru-RU"/>
              <a:pPr>
                <a:defRPr/>
              </a:pPr>
              <a:t>19.03.2020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F9A99-428D-4019-BB72-F60280BA62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FDFE7-186E-44C9-B4AC-D36391339D8E}" type="datetimeFigureOut">
              <a:rPr lang="ru-RU"/>
              <a:pPr>
                <a:defRPr/>
              </a:pPr>
              <a:t>19.03.2020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7B6DD-2FB2-4AF7-B1A8-B722466483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AFD0D-DAA9-4B41-8BF9-340BDECC97C4}" type="datetimeFigureOut">
              <a:rPr lang="ru-RU"/>
              <a:pPr>
                <a:defRPr/>
              </a:pPr>
              <a:t>19.03.2020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D2C66-FA15-4D07-B396-6A281A9AD6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4547A-DFAA-4108-9A85-CE7C239AE1FF}" type="datetimeFigureOut">
              <a:rPr lang="ru-RU"/>
              <a:pPr>
                <a:defRPr/>
              </a:pPr>
              <a:t>19.03.2020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E0160-3047-48F9-967E-58AE75852B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5BF0E-203C-400C-AF1E-141394E5FB8C}" type="datetimeFigureOut">
              <a:rPr lang="ru-RU"/>
              <a:pPr>
                <a:defRPr/>
              </a:pPr>
              <a:t>19.03.2020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5FEE5-1619-4FFC-853E-BCF9A32AC7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D28E6-8131-4F90-82FE-4C9160CEBFF0}" type="datetimeFigureOut">
              <a:rPr lang="ru-RU"/>
              <a:pPr>
                <a:defRPr/>
              </a:pPr>
              <a:t>19.03.2020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FEC3F-3D76-4093-AE8D-E2343EFFBD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A9D64-B192-47DE-8ACA-692A92A7C7F9}" type="datetimeFigureOut">
              <a:rPr lang="ru-RU"/>
              <a:pPr>
                <a:defRPr/>
              </a:pPr>
              <a:t>19.03.2020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B1649-E639-4A9C-9DEE-98C1DE7460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FC2A6-086E-4012-B63E-B3C61CC956EB}" type="datetimeFigureOut">
              <a:rPr lang="ru-RU"/>
              <a:pPr>
                <a:defRPr/>
              </a:pPr>
              <a:t>19.03.2020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CCD7D-62F6-487A-8A34-9381B22DA0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45E11-0A20-4353-89A1-4D1C92A302D2}" type="datetimeFigureOut">
              <a:rPr lang="ru-RU"/>
              <a:pPr>
                <a:defRPr/>
              </a:pPr>
              <a:t>19.03.2020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CB6B3-0FA5-436F-8BF7-7DE17278F0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01FFE-91F1-453A-B72C-05D3DA47CF57}" type="datetimeFigureOut">
              <a:rPr lang="ru-RU"/>
              <a:pPr>
                <a:defRPr/>
              </a:pPr>
              <a:t>19.03.2020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7FD30-5DCD-4818-B38C-7778725A99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BB3DD-3627-4B41-B131-D4C75E915D4C}" type="datetimeFigureOut">
              <a:rPr lang="ru-RU"/>
              <a:pPr>
                <a:defRPr/>
              </a:pPr>
              <a:t>19.03.2020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CAF06-E518-4FE2-B296-D61807C6E3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039C9-7DC0-494D-9864-B47DB22DD1BD}" type="datetimeFigureOut">
              <a:rPr lang="ru-RU"/>
              <a:pPr>
                <a:defRPr/>
              </a:pPr>
              <a:t>19.03.2020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DD9FA-B24D-41C3-8FB3-319BF0E90E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43A27-E8E8-4340-86DB-74BAC9EC099A}" type="datetimeFigureOut">
              <a:rPr lang="ru-RU"/>
              <a:pPr>
                <a:defRPr/>
              </a:pPr>
              <a:t>19.03.2020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38456-D5AE-407A-9BA4-37E86794AF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BDD5B-D762-4277-B0FA-333FC5F02CBE}" type="datetimeFigureOut">
              <a:rPr lang="ru-RU"/>
              <a:pPr>
                <a:defRPr/>
              </a:pPr>
              <a:t>19.03.2020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163C0-7160-4D4C-A06E-8AFD9BAAC7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D01B4-628B-4624-99A1-D685FF6FE5B7}" type="datetimeFigureOut">
              <a:rPr lang="ru-RU"/>
              <a:pPr>
                <a:defRPr/>
              </a:pPr>
              <a:t>19.03.2020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B193E-319A-4BD5-9A9E-3036DC2423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6C152-007A-489E-8469-B5B1BB17702E}" type="datetimeFigureOut">
              <a:rPr lang="ru-RU"/>
              <a:pPr>
                <a:defRPr/>
              </a:pPr>
              <a:t>19.03.2020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D45A2-DA36-4937-AB29-60F73BF050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87E44-B953-49F5-A03B-CF348A37FDBB}" type="datetimeFigureOut">
              <a:rPr lang="ru-RU"/>
              <a:pPr>
                <a:defRPr/>
              </a:pPr>
              <a:t>19.03.2020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EE374-DF93-4AB8-ABFE-0D50314F91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0FE3B5-E57D-46E8-B090-815CEF9F6B8D}" type="datetimeFigureOut">
              <a:rPr lang="ru-RU"/>
              <a:pPr>
                <a:defRPr/>
              </a:pPr>
              <a:t>19.03.2020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D2CC79-83E8-4090-9ECE-79A8B4B63E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78" r:id="rId4"/>
    <p:sldLayoutId id="2147483792" r:id="rId5"/>
    <p:sldLayoutId id="2147483777" r:id="rId6"/>
    <p:sldLayoutId id="2147483793" r:id="rId7"/>
    <p:sldLayoutId id="2147483794" r:id="rId8"/>
    <p:sldLayoutId id="2147483776" r:id="rId9"/>
    <p:sldLayoutId id="2147483795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265D06F6-1260-42C0-95BD-D91E1C2F062F}" type="datetimeFigureOut">
              <a:rPr lang="ru-RU"/>
              <a:pPr>
                <a:defRPr/>
              </a:pPr>
              <a:t>19.03.2020</a:t>
            </a:fld>
            <a:endParaRPr lang="ru-RU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4C915775-EEBC-4122-9F65-1634D1441D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6" r:id="rId1"/>
    <p:sldLayoutId id="2147483788" r:id="rId2"/>
    <p:sldLayoutId id="2147483787" r:id="rId3"/>
    <p:sldLayoutId id="2147483786" r:id="rId4"/>
    <p:sldLayoutId id="2147483785" r:id="rId5"/>
    <p:sldLayoutId id="2147483784" r:id="rId6"/>
    <p:sldLayoutId id="2147483783" r:id="rId7"/>
    <p:sldLayoutId id="2147483782" r:id="rId8"/>
    <p:sldLayoutId id="2147483781" r:id="rId9"/>
    <p:sldLayoutId id="2147483780" r:id="rId10"/>
    <p:sldLayoutId id="21474837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Users\&#1052;&#1072;&#1088;&#1080;&#1085;&#1072;\Downloads\RusAnthem2.mp3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Users\&#1052;&#1072;&#1088;&#1080;&#1085;&#1072;\Downloads\Gimn_Kryma_-_(iPleer.com).mp3" TargetMode="Externa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56100" y="6021388"/>
            <a:ext cx="4608513" cy="8366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600" b="1" dirty="0"/>
              <a:t>Подготовила воспитатель: </a:t>
            </a:r>
            <a:r>
              <a:rPr lang="ru-RU" sz="1600" b="1" dirty="0" smtClean="0"/>
              <a:t>Яскевич Л. Н.</a:t>
            </a:r>
            <a:r>
              <a:rPr lang="ru-RU" sz="1600" b="1" dirty="0" smtClean="0"/>
              <a:t> </a:t>
            </a:r>
            <a:endParaRPr lang="ru-RU" sz="1600" b="1" dirty="0"/>
          </a:p>
          <a:p>
            <a:pPr eaLnBrk="1" hangingPunct="1">
              <a:lnSpc>
                <a:spcPct val="80000"/>
              </a:lnSpc>
              <a:defRPr/>
            </a:pPr>
            <a:endParaRPr lang="ru-RU" sz="16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b="1" dirty="0"/>
              <a:t>                                         2020год.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600" b="1" dirty="0"/>
          </a:p>
        </p:txBody>
      </p:sp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179388" y="188913"/>
            <a:ext cx="89646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smtClean="0"/>
              <a:t>МБДОУ№5, г. Ялта, </a:t>
            </a:r>
            <a:r>
              <a:rPr lang="ru-RU" b="1" dirty="0"/>
              <a:t>Республики Крым</a:t>
            </a:r>
          </a:p>
        </p:txBody>
      </p:sp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498475" y="787400"/>
            <a:ext cx="7602538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600" b="1" i="1" u="sng">
                <a:solidFill>
                  <a:srgbClr val="CC0000"/>
                </a:solidFill>
              </a:rPr>
              <a:t>Тема:</a:t>
            </a:r>
            <a:r>
              <a:rPr lang="ru-RU" sz="3600" b="1">
                <a:solidFill>
                  <a:srgbClr val="CC0000"/>
                </a:solidFill>
              </a:rPr>
              <a:t> «Крым и Россия вместе!»</a:t>
            </a:r>
          </a:p>
          <a:p>
            <a:pPr algn="ctr"/>
            <a:endParaRPr lang="ru-RU" sz="2400" b="1"/>
          </a:p>
          <a:p>
            <a:pPr algn="ctr"/>
            <a:r>
              <a:rPr lang="ru-RU" b="1" i="1" u="sng"/>
              <a:t>Задачи:</a:t>
            </a:r>
            <a:r>
              <a:rPr lang="ru-RU" b="1"/>
              <a:t> </a:t>
            </a:r>
            <a:r>
              <a:rPr lang="uk-UA" b="1"/>
              <a:t>формирование и развитие чувства патриотизма; познакомить детей с новым для них праздником; </a:t>
            </a:r>
            <a:r>
              <a:rPr lang="ru-RU" b="1"/>
              <a:t>р</a:t>
            </a:r>
            <a:r>
              <a:rPr lang="uk-UA" b="1"/>
              <a:t>азвивать у детей интерес к событиям происходящим в Крым</a:t>
            </a:r>
            <a:r>
              <a:rPr lang="ru-RU" b="1"/>
              <a:t>у.</a:t>
            </a:r>
          </a:p>
        </p:txBody>
      </p:sp>
      <p:pic>
        <p:nvPicPr>
          <p:cNvPr id="24580" name="Picture 7" descr="1l6l0-2t2rkFKJI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4529138"/>
            <a:ext cx="4140200" cy="232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8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2708275"/>
            <a:ext cx="4321175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pPr eaLnBrk="1" hangingPunct="1">
              <a:defRPr/>
            </a:pPr>
            <a:r>
              <a:rPr lang="uk-UA" sz="2000" b="1"/>
              <a:t>Вот посмотрите это флаг Российской Федерации</a:t>
            </a:r>
            <a:r>
              <a:rPr lang="ru-RU" sz="2000" b="1"/>
              <a:t>. Какие цвета на флаге?</a:t>
            </a:r>
          </a:p>
        </p:txBody>
      </p:sp>
      <p:pic>
        <p:nvPicPr>
          <p:cNvPr id="33794" name="Picture 7" descr="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476250"/>
            <a:ext cx="489585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8"/>
          <p:cNvSpPr>
            <a:spLocks noChangeArrowheads="1"/>
          </p:cNvSpPr>
          <p:nvPr/>
        </p:nvSpPr>
        <p:spPr bwMode="auto">
          <a:xfrm>
            <a:off x="1743075" y="4327525"/>
            <a:ext cx="6142038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i="1"/>
              <a:t>Три полоски флага – это неспроста:</a:t>
            </a:r>
            <a:endParaRPr lang="ru-RU" b="1"/>
          </a:p>
          <a:p>
            <a:pPr algn="ctr"/>
            <a:r>
              <a:rPr lang="uk-UA" b="1" i="1"/>
              <a:t>Белая полоска –мир и чистота,</a:t>
            </a:r>
            <a:endParaRPr lang="ru-RU" b="1"/>
          </a:p>
          <a:p>
            <a:pPr algn="ctr"/>
            <a:r>
              <a:rPr lang="uk-UA" b="1" i="1"/>
              <a:t>Синяя полоска – это цвет небес,</a:t>
            </a:r>
            <a:endParaRPr lang="ru-RU" b="1"/>
          </a:p>
          <a:p>
            <a:pPr algn="ctr"/>
            <a:r>
              <a:rPr lang="uk-UA" b="1" i="1"/>
              <a:t>Куполов нарядных, радости, чудес,</a:t>
            </a:r>
            <a:endParaRPr lang="ru-RU" b="1"/>
          </a:p>
          <a:p>
            <a:pPr algn="ctr"/>
            <a:r>
              <a:rPr lang="uk-UA" b="1" i="1"/>
              <a:t>Красная полоска – подвиги солдат,</a:t>
            </a:r>
            <a:endParaRPr lang="ru-RU" b="1"/>
          </a:p>
          <a:p>
            <a:pPr algn="ctr"/>
            <a:r>
              <a:rPr lang="uk-UA" b="1" i="1"/>
              <a:t>Что свою Отчизну от врагов хранят.</a:t>
            </a:r>
            <a:endParaRPr lang="ru-RU" b="1"/>
          </a:p>
          <a:p>
            <a:pPr algn="ctr"/>
            <a:r>
              <a:rPr lang="uk-UA" b="1" i="1"/>
              <a:t>Он страны великой самый главный знак –</a:t>
            </a:r>
            <a:endParaRPr lang="ru-RU" b="1"/>
          </a:p>
          <a:p>
            <a:pPr algn="ctr"/>
            <a:r>
              <a:rPr lang="uk-UA" b="1" i="1"/>
              <a:t>Доблестный трехцветный наш российский флаг!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/>
              <a:t>Э</a:t>
            </a:r>
            <a:r>
              <a:rPr lang="uk-UA" sz="2000"/>
              <a:t>то герб Российской Федерации. Что изображено на гербе России? (Двуглавый орел).</a:t>
            </a:r>
            <a:endParaRPr lang="ru-RU" sz="2000"/>
          </a:p>
        </p:txBody>
      </p:sp>
      <p:pic>
        <p:nvPicPr>
          <p:cNvPr id="34818" name="Picture 5" descr="158126_doc1_234B92B6-287D-4152-88FC-B2FC8B09C0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5" y="908050"/>
            <a:ext cx="5075238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6"/>
          <p:cNvSpPr>
            <a:spLocks noChangeArrowheads="1"/>
          </p:cNvSpPr>
          <p:nvPr/>
        </p:nvSpPr>
        <p:spPr bwMode="auto">
          <a:xfrm>
            <a:off x="5364163" y="1284288"/>
            <a:ext cx="3779837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b="1" i="1"/>
              <a:t>У России величавой</a:t>
            </a:r>
            <a:endParaRPr lang="ru-RU" b="1"/>
          </a:p>
          <a:p>
            <a:pPr algn="ctr"/>
            <a:r>
              <a:rPr lang="uk-UA" b="1" i="1"/>
              <a:t>На гербе орел двуглавый,</a:t>
            </a:r>
            <a:endParaRPr lang="ru-RU" b="1"/>
          </a:p>
          <a:p>
            <a:pPr algn="ctr"/>
            <a:r>
              <a:rPr lang="uk-UA" b="1" i="1"/>
              <a:t>Чтоб на запад и восток</a:t>
            </a:r>
            <a:endParaRPr lang="ru-RU" b="1"/>
          </a:p>
          <a:p>
            <a:pPr algn="ctr"/>
            <a:r>
              <a:rPr lang="uk-UA" b="1" i="1"/>
              <a:t>Он смотреть бы сразу мог.</a:t>
            </a:r>
            <a:endParaRPr lang="ru-RU" b="1"/>
          </a:p>
          <a:p>
            <a:pPr algn="ctr"/>
            <a:r>
              <a:rPr lang="uk-UA" b="1" i="1"/>
              <a:t>Сильный, мудрый он и гордый</a:t>
            </a:r>
            <a:endParaRPr lang="ru-RU" b="1"/>
          </a:p>
          <a:p>
            <a:pPr algn="ctr"/>
            <a:r>
              <a:rPr lang="uk-UA" b="1" i="1"/>
              <a:t>Он – России дух свободный!</a:t>
            </a:r>
          </a:p>
        </p:txBody>
      </p:sp>
      <p:pic>
        <p:nvPicPr>
          <p:cNvPr id="59399" name="Picture 7">
            <a:hlinkClick r:id="" action="ppaction://media"/>
          </p:cNvPr>
          <p:cNvPicPr>
            <a:picLocks noRot="1" noChangeAspect="1" noChangeArrowheads="1"/>
          </p:cNvPicPr>
          <p:nvPr>
            <a:audioCd>
              <a:st track="1"/>
              <a:end track="1"/>
            </a:audioCd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0" name="RusAnthem2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6084888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Rectangle 9"/>
          <p:cNvSpPr>
            <a:spLocks noChangeArrowheads="1"/>
          </p:cNvSpPr>
          <p:nvPr/>
        </p:nvSpPr>
        <p:spPr bwMode="auto">
          <a:xfrm rot="10882740" flipV="1">
            <a:off x="5207000" y="4954588"/>
            <a:ext cx="39354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/>
              <a:t>А</a:t>
            </a:r>
            <a:r>
              <a:rPr lang="uk-UA"/>
              <a:t> теперь давайте послушаем гимн России, гимн это главная песня страны и её нужно слушать стоя в знак уважения .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3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93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39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39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94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0962" fill="hold"/>
                                        <p:tgtEl>
                                          <p:spTgt spid="594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40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40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pPr eaLnBrk="1" hangingPunct="1">
              <a:defRPr/>
            </a:pPr>
            <a:r>
              <a:rPr lang="uk-UA" sz="2000"/>
              <a:t>У Крыма тоже есть свой флаг</a:t>
            </a:r>
            <a:r>
              <a:rPr lang="ru-RU" sz="2000"/>
              <a:t>. Государственный флаг республики Крым, как и флаг России, тоже трехцветный.</a:t>
            </a:r>
          </a:p>
        </p:txBody>
      </p:sp>
      <p:pic>
        <p:nvPicPr>
          <p:cNvPr id="35842" name="Picture 7" descr="img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08050"/>
            <a:ext cx="5916613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8"/>
          <p:cNvSpPr>
            <a:spLocks noChangeArrowheads="1"/>
          </p:cNvSpPr>
          <p:nvPr/>
        </p:nvSpPr>
        <p:spPr bwMode="auto">
          <a:xfrm>
            <a:off x="250825" y="5229225"/>
            <a:ext cx="86423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b="1"/>
              <a:t>Синий – надежда на светлое будущее.</a:t>
            </a:r>
          </a:p>
          <a:p>
            <a:pPr algn="ctr"/>
            <a:r>
              <a:rPr lang="uk-UA" b="1"/>
              <a:t>Красный цвет – это трагические страницы истории нашего полуострова.</a:t>
            </a:r>
            <a:endParaRPr lang="ru-RU" b="1"/>
          </a:p>
          <a:p>
            <a:pPr algn="ctr"/>
            <a:r>
              <a:rPr lang="uk-UA" b="1"/>
              <a:t>А основной, посредине белый фон – чистая страница, на которой пишется современная история Крыма.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04813"/>
            <a:ext cx="8713788" cy="129540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/>
              <a:t>Т</a:t>
            </a:r>
            <a:r>
              <a:rPr lang="uk-UA" sz="2000" b="1"/>
              <a:t>акже есть герб Крыма. А кто знает, что изображено на гербе Крыма? На гербе Крыма изображен серебряный грифон, держащий в правой лапе раскрытую раковину с голубой жемчужиной. </a:t>
            </a:r>
            <a:br>
              <a:rPr lang="uk-UA" sz="2000" b="1"/>
            </a:br>
            <a:r>
              <a:rPr lang="uk-UA" sz="2000" b="1"/>
              <a:t>Это как символ хранителя и защитника республики  Крым.</a:t>
            </a:r>
            <a:r>
              <a:rPr lang="uk-UA" sz="4000"/>
              <a:t> </a:t>
            </a:r>
            <a:endParaRPr lang="ru-RU" sz="4000"/>
          </a:p>
        </p:txBody>
      </p:sp>
      <p:pic>
        <p:nvPicPr>
          <p:cNvPr id="36866" name="Picture 5" descr="img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12975"/>
            <a:ext cx="6192838" cy="4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6" name="Gimn_Kryma_-_(iPleer.com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459788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Rectangle 7"/>
          <p:cNvSpPr>
            <a:spLocks noChangeArrowheads="1"/>
          </p:cNvSpPr>
          <p:nvPr/>
        </p:nvSpPr>
        <p:spPr bwMode="auto">
          <a:xfrm>
            <a:off x="6300788" y="5006975"/>
            <a:ext cx="259238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/>
              <a:t> И конечно же у Крыма есть главная песня – гимн 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244" fill="hold"/>
                                        <p:tgtEl>
                                          <p:spTgt spid="614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4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44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28775"/>
          </a:xfrm>
        </p:spPr>
        <p:txBody>
          <a:bodyPr/>
          <a:lstStyle/>
          <a:p>
            <a:pPr eaLnBrk="1" hangingPunct="1">
              <a:defRPr/>
            </a:pPr>
            <a:r>
              <a:rPr lang="uk-UA" sz="1800" b="1"/>
              <a:t>Самое родное место на земном шаре для каждого из нас – это Крым. </a:t>
            </a:r>
            <a:br>
              <a:rPr lang="uk-UA" sz="1800" b="1"/>
            </a:br>
            <a:r>
              <a:rPr lang="uk-UA" sz="1800" b="1"/>
              <a:t>Здесь живут наши родители, друзья, здесь родились вы сами. Крым – удивительный и сказочный. Со словом «Крым» люди связывают жаркое солнце, теплое море, манящие к себе горы, яркие солнечные краски</a:t>
            </a:r>
            <a:br>
              <a:rPr lang="uk-UA" sz="1800" b="1"/>
            </a:br>
            <a:r>
              <a:rPr lang="uk-UA" sz="1800" b="1"/>
              <a:t> великолепной крымской природы.</a:t>
            </a:r>
            <a:r>
              <a:rPr lang="uk-UA" sz="4000"/>
              <a:t> </a:t>
            </a:r>
            <a:endParaRPr lang="ru-RU" sz="4000"/>
          </a:p>
        </p:txBody>
      </p:sp>
      <p:pic>
        <p:nvPicPr>
          <p:cNvPr id="37890" name="Picture 5" descr="dsc026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28775"/>
            <a:ext cx="45720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5" descr="Nature___Sea_Surf_the_boundless_sea_101067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628775"/>
            <a:ext cx="45720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5" descr="s12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92600"/>
            <a:ext cx="914400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/>
          <a:lstStyle/>
          <a:p>
            <a:pPr eaLnBrk="1" hangingPunct="1">
              <a:defRPr/>
            </a:pPr>
            <a:r>
              <a:rPr lang="uk-UA" sz="1800" b="1"/>
              <a:t>С глубокой древности Крымский полуостров привлекает людей мягким климатом, прекрасным сочетанием степей, долин, моря, гор, богатым растительным и животным миром. Люди со всех уголков мира хотят побывать здесь. Крымская земля небольшая, но она с радостью принимает гостей, потому что ее хозяева – гостеприимные люди – украинцы, русские, крымские татары.     </a:t>
            </a:r>
            <a:r>
              <a:rPr lang="ru-RU" sz="1800" b="1"/>
              <a:t>Посмотрите на картинки.</a:t>
            </a:r>
          </a:p>
        </p:txBody>
      </p:sp>
      <p:pic>
        <p:nvPicPr>
          <p:cNvPr id="38914" name="Picture 4" descr="1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700213"/>
            <a:ext cx="5003800" cy="3960812"/>
          </a:xfrm>
        </p:spPr>
      </p:pic>
      <p:pic>
        <p:nvPicPr>
          <p:cNvPr id="38915" name="Picture 5" descr="1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92763" y="1557338"/>
            <a:ext cx="3551237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Rectangle 7"/>
          <p:cNvSpPr>
            <a:spLocks noChangeArrowheads="1"/>
          </p:cNvSpPr>
          <p:nvPr/>
        </p:nvSpPr>
        <p:spPr bwMode="auto">
          <a:xfrm>
            <a:off x="468313" y="5667375"/>
            <a:ext cx="835183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На них изображены россияне, украинцы, крымские татары. Посмотрите как они нарядно одеты? Как можно сказать об одежде наших гостей? (яркие, красочные, вышитые) .Наши гости одеты в национальную одежду, у каждого народа одежда своя.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92100"/>
            <a:ext cx="9144000" cy="760413"/>
          </a:xfrm>
        </p:spPr>
        <p:txBody>
          <a:bodyPr/>
          <a:lstStyle/>
          <a:p>
            <a:pPr eaLnBrk="1" hangingPunct="1">
              <a:defRPr/>
            </a:pPr>
            <a:r>
              <a:rPr lang="uk-UA" sz="1800" b="1"/>
              <a:t>Сейчас у нас </a:t>
            </a:r>
            <a:r>
              <a:rPr lang="ru-RU" sz="1800" b="1"/>
              <a:t>какое время года? (</a:t>
            </a:r>
            <a:r>
              <a:rPr lang="uk-UA" sz="1800" b="1"/>
              <a:t>весна</a:t>
            </a:r>
            <a:r>
              <a:rPr lang="ru-RU" sz="1800" b="1"/>
              <a:t>)</a:t>
            </a:r>
            <a:r>
              <a:rPr lang="uk-UA" sz="1800" b="1"/>
              <a:t>, а значит и праздник у нас весенний, а ещё его называют Крымской весной</a:t>
            </a:r>
            <a:r>
              <a:rPr lang="ru-RU" sz="4000"/>
              <a:t> 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i="1"/>
              <a:t>Да здравствует, моя Россия!</a:t>
            </a:r>
            <a:endParaRPr lang="uk-UA" sz="2800" i="1"/>
          </a:p>
          <a:p>
            <a:pPr eaLnBrk="1" hangingPunct="1">
              <a:defRPr/>
            </a:pPr>
            <a:r>
              <a:rPr lang="uk-UA" sz="2800" i="1"/>
              <a:t>Звучит над крымскою землей.</a:t>
            </a:r>
          </a:p>
          <a:p>
            <a:pPr eaLnBrk="1" hangingPunct="1">
              <a:defRPr/>
            </a:pPr>
            <a:r>
              <a:rPr lang="uk-UA" sz="2800" i="1"/>
              <a:t>Ликует с Крымом вся Россия,</a:t>
            </a:r>
            <a:endParaRPr lang="ru-RU" sz="2800" i="1"/>
          </a:p>
          <a:p>
            <a:pPr eaLnBrk="1" hangingPunct="1">
              <a:defRPr/>
            </a:pPr>
            <a:r>
              <a:rPr lang="ru-RU" sz="2800" i="1"/>
              <a:t>Ура</a:t>
            </a:r>
            <a:r>
              <a:rPr lang="uk-UA" sz="2800" i="1"/>
              <a:t>! Вернулись мы домой!</a:t>
            </a:r>
          </a:p>
          <a:p>
            <a:pPr eaLnBrk="1" hangingPunct="1">
              <a:defRPr/>
            </a:pPr>
            <a:r>
              <a:rPr lang="uk-UA" sz="2800" i="1"/>
              <a:t>Да здравствует, моя Россия!</a:t>
            </a:r>
          </a:p>
          <a:p>
            <a:pPr eaLnBrk="1" hangingPunct="1">
              <a:defRPr/>
            </a:pPr>
            <a:r>
              <a:rPr lang="uk-UA" sz="2800" i="1"/>
              <a:t>Звучит, как эхо над страной.</a:t>
            </a:r>
          </a:p>
          <a:p>
            <a:pPr eaLnBrk="1" hangingPunct="1">
              <a:defRPr/>
            </a:pPr>
            <a:r>
              <a:rPr lang="uk-UA" sz="2800" i="1"/>
              <a:t>Мы долго ждали этот праздник,</a:t>
            </a:r>
          </a:p>
          <a:p>
            <a:pPr eaLnBrk="1" hangingPunct="1">
              <a:defRPr/>
            </a:pPr>
            <a:r>
              <a:rPr lang="uk-UA" sz="2800" i="1"/>
              <a:t>чтоб стал он «Крымскою весной!»</a:t>
            </a:r>
            <a:endParaRPr lang="ru-RU" sz="2800" i="1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92100"/>
            <a:ext cx="8748712" cy="126523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1800"/>
              <a:t>Подведя итог нашего занятия, я хочу сказать, что все крымчане очень хотели присоединиться к России. И эта большая и могучая  страна нам не отказала. Этот день присоединения останется в памяти всего крымского народа. </a:t>
            </a:r>
            <a:br>
              <a:rPr lang="ru-RU" sz="1800"/>
            </a:br>
            <a:r>
              <a:rPr lang="ru-RU" sz="2000" b="1"/>
              <a:t>И теперь Крым и Россия вместе!</a:t>
            </a:r>
            <a:r>
              <a:rPr lang="ru-RU" sz="4000"/>
              <a:t> </a:t>
            </a:r>
          </a:p>
        </p:txBody>
      </p:sp>
      <p:pic>
        <p:nvPicPr>
          <p:cNvPr id="40962" name="Picture 4" descr="1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03350" y="1854200"/>
            <a:ext cx="6480175" cy="50038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z="2000"/>
              <a:t>Сегодня наше занятие я хочу начать со чтения стихотворения. Послушайте внимательно.</a:t>
            </a:r>
            <a:br>
              <a:rPr lang="uk-UA" sz="2000"/>
            </a:br>
            <a:r>
              <a:rPr lang="uk-UA" sz="4000"/>
              <a:t/>
            </a:r>
            <a:br>
              <a:rPr lang="uk-UA" sz="4000"/>
            </a:br>
            <a:endParaRPr lang="ru-RU" sz="400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822825"/>
          </a:xfrm>
        </p:spPr>
        <p:txBody>
          <a:bodyPr/>
          <a:lstStyle/>
          <a:p>
            <a:pPr eaLnBrk="1" hangingPunct="1">
              <a:defRPr/>
            </a:pPr>
            <a:r>
              <a:rPr lang="uk-UA" sz="2800" i="1"/>
              <a:t>Этот край чудесный, там, где синь небес, </a:t>
            </a:r>
            <a:br>
              <a:rPr lang="uk-UA" sz="2800" i="1"/>
            </a:br>
            <a:r>
              <a:rPr lang="uk-UA" sz="2800" i="1"/>
              <a:t>Голубое море и зеленый лес, </a:t>
            </a:r>
            <a:br>
              <a:rPr lang="uk-UA" sz="2800" i="1"/>
            </a:br>
            <a:r>
              <a:rPr lang="uk-UA" sz="2800" i="1"/>
              <a:t>Ручеек звенящий и веселый гром, </a:t>
            </a:r>
            <a:br>
              <a:rPr lang="uk-UA" sz="2800" i="1"/>
            </a:br>
            <a:r>
              <a:rPr lang="uk-UA" sz="2800" i="1"/>
              <a:t>Это запах хлеба, это отчий дом </a:t>
            </a:r>
            <a:br>
              <a:rPr lang="uk-UA" sz="2800" i="1"/>
            </a:br>
            <a:r>
              <a:rPr lang="uk-UA" sz="2800" i="1"/>
              <a:t>Родина родная наша сторона, </a:t>
            </a:r>
            <a:br>
              <a:rPr lang="uk-UA" sz="2800" i="1"/>
            </a:br>
            <a:r>
              <a:rPr lang="uk-UA" sz="2800" i="1"/>
              <a:t>Ты на всей планете лучшая страна.</a:t>
            </a:r>
            <a:r>
              <a:rPr lang="ru-RU" sz="2800"/>
              <a:t> </a:t>
            </a:r>
          </a:p>
          <a:p>
            <a:pPr eaLnBrk="1" hangingPunct="1">
              <a:buFontTx/>
              <a:buNone/>
              <a:defRPr/>
            </a:pPr>
            <a:endParaRPr lang="ru-RU" sz="2800"/>
          </a:p>
          <a:p>
            <a:pPr eaLnBrk="1" hangingPunct="1">
              <a:buFontTx/>
              <a:buNone/>
              <a:defRPr/>
            </a:pPr>
            <a:endParaRPr lang="ru-RU" sz="2800"/>
          </a:p>
          <a:p>
            <a:pPr eaLnBrk="1" hangingPunct="1">
              <a:defRPr/>
            </a:pPr>
            <a:r>
              <a:rPr lang="ru-RU" sz="2000" b="1"/>
              <a:t>-</a:t>
            </a:r>
            <a:r>
              <a:rPr lang="uk-UA" sz="2000" b="1"/>
              <a:t> О чем это стихотворение? Как называется страна, в которой мы живем?</a:t>
            </a:r>
            <a:endParaRPr lang="ru-RU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96975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/>
              <a:t>- Россия </a:t>
            </a:r>
            <a:r>
              <a:rPr lang="uk-UA" sz="2000" b="1"/>
              <a:t> – большая страна!</a:t>
            </a:r>
            <a:endParaRPr lang="ru-RU" sz="2000" b="1"/>
          </a:p>
        </p:txBody>
      </p:sp>
      <p:pic>
        <p:nvPicPr>
          <p:cNvPr id="26626" name="Picture 5" descr="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908050"/>
            <a:ext cx="8316912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6764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/>
              <a:t>- </a:t>
            </a:r>
            <a:r>
              <a:rPr lang="uk-UA" sz="2400"/>
              <a:t> А как называется наша маленькая  родина, наш родной край?</a:t>
            </a:r>
            <a:r>
              <a:rPr lang="uk-UA"/>
              <a:t> </a:t>
            </a:r>
            <a:endParaRPr lang="ru-RU"/>
          </a:p>
        </p:txBody>
      </p:sp>
      <p:pic>
        <p:nvPicPr>
          <p:cNvPr id="27650" name="Picture 5" descr="img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341438"/>
            <a:ext cx="7921625" cy="4783137"/>
          </a:xfrm>
        </p:spPr>
      </p:pic>
      <p:sp>
        <p:nvSpPr>
          <p:cNvPr id="27651" name="Rectangle 7"/>
          <p:cNvSpPr>
            <a:spLocks noChangeArrowheads="1"/>
          </p:cNvSpPr>
          <p:nvPr/>
        </p:nvSpPr>
        <p:spPr bwMode="auto">
          <a:xfrm>
            <a:off x="0" y="6084888"/>
            <a:ext cx="62055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b="1" dirty="0"/>
              <a:t>- А вы живете в каком </a:t>
            </a:r>
            <a:r>
              <a:rPr lang="ru-RU" b="1" dirty="0" smtClean="0"/>
              <a:t>городе</a:t>
            </a:r>
            <a:r>
              <a:rPr lang="ru-RU" b="1" dirty="0" smtClean="0"/>
              <a:t>?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92100"/>
            <a:ext cx="8353425" cy="1912938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b="1"/>
              <a:t>6 лет назад наш родной, дорогой нашему сердцу полуостров Крым воссоединился с великой и могучей державой – Россией! Теперь Крым и Россия навсегда едины, как одно целое, необъятное, большое государство. </a:t>
            </a:r>
            <a:br>
              <a:rPr lang="ru-RU" sz="1800" b="1"/>
            </a:br>
            <a:r>
              <a:rPr lang="ru-RU" sz="1800" b="1"/>
              <a:t>И теперь в календаре добавился еще один праздничный день это 18 марта, день воссоединения Крыма с Россией.</a:t>
            </a:r>
            <a:endParaRPr lang="ru-RU" sz="4000"/>
          </a:p>
        </p:txBody>
      </p:sp>
      <p:pic>
        <p:nvPicPr>
          <p:cNvPr id="28674" name="Picture 7" descr="RUS_5624-e14585087459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133600"/>
            <a:ext cx="4465637" cy="298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9" descr="origin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546475"/>
            <a:ext cx="4500562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7715250" cy="833438"/>
          </a:xfrm>
        </p:spPr>
        <p:txBody>
          <a:bodyPr/>
          <a:lstStyle/>
          <a:p>
            <a:pPr eaLnBrk="1" hangingPunct="1">
              <a:defRPr/>
            </a:pPr>
            <a:r>
              <a:rPr lang="uk-UA" sz="2000" b="1"/>
              <a:t>Самый главный город – столица нашего полуострова – </a:t>
            </a:r>
            <a:br>
              <a:rPr lang="uk-UA" sz="2000" b="1"/>
            </a:br>
            <a:r>
              <a:rPr lang="uk-UA" sz="2000" b="1"/>
              <a:t>г. Симферополь </a:t>
            </a:r>
            <a:r>
              <a:rPr lang="ru-RU" sz="4000"/>
              <a:t> </a:t>
            </a:r>
          </a:p>
        </p:txBody>
      </p:sp>
      <p:pic>
        <p:nvPicPr>
          <p:cNvPr id="29698" name="Объект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76600" y="620713"/>
            <a:ext cx="4175125" cy="3136900"/>
          </a:xfrm>
        </p:spPr>
      </p:pic>
      <p:pic>
        <p:nvPicPr>
          <p:cNvPr id="29699" name="Picture 21" descr="Screenshot_3%20%2817%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89363"/>
            <a:ext cx="9144000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25538"/>
          </a:xfrm>
        </p:spPr>
        <p:txBody>
          <a:bodyPr/>
          <a:lstStyle/>
          <a:p>
            <a:pPr eaLnBrk="1" hangingPunct="1">
              <a:defRPr/>
            </a:pPr>
            <a:r>
              <a:rPr lang="uk-UA" sz="2000" b="1"/>
              <a:t>У России тоже есть самый главный город – Москва. Москва древний и прекрасный город.</a:t>
            </a:r>
            <a:endParaRPr lang="ru-RU" sz="2000" b="1"/>
          </a:p>
        </p:txBody>
      </p:sp>
      <p:pic>
        <p:nvPicPr>
          <p:cNvPr id="30722" name="Picture 4" descr="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052513"/>
            <a:ext cx="8424863" cy="55292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31747" name="Picture 7" descr="img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60350"/>
            <a:ext cx="8507413" cy="638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476250"/>
          </a:xfrm>
        </p:spPr>
        <p:txBody>
          <a:bodyPr/>
          <a:lstStyle/>
          <a:p>
            <a:pPr eaLnBrk="1" hangingPunct="1">
              <a:defRPr/>
            </a:pPr>
            <a:r>
              <a:rPr lang="uk-UA" sz="2000" b="1"/>
              <a:t>У каждой страны и государства есть свой флаг, герб и гимн. </a:t>
            </a:r>
            <a:endParaRPr lang="ru-RU" sz="2000" b="1"/>
          </a:p>
        </p:txBody>
      </p:sp>
      <p:pic>
        <p:nvPicPr>
          <p:cNvPr id="32770" name="Picture 4" descr="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620713"/>
            <a:ext cx="7921625" cy="5913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908</TotalTime>
  <Words>479</Words>
  <Application>Microsoft Office PowerPoint</Application>
  <PresentationFormat>Экран (4:3)</PresentationFormat>
  <Paragraphs>55</Paragraphs>
  <Slides>17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Franklin Gothic Book</vt:lpstr>
      <vt:lpstr>Franklin Gothic Medium</vt:lpstr>
      <vt:lpstr>Tahoma</vt:lpstr>
      <vt:lpstr>Wingdings</vt:lpstr>
      <vt:lpstr>Wingdings 2</vt:lpstr>
      <vt:lpstr>Трек</vt:lpstr>
      <vt:lpstr>Океан</vt:lpstr>
      <vt:lpstr>Презентация PowerPoint</vt:lpstr>
      <vt:lpstr>Сегодня наше занятие я хочу начать со чтения стихотворения. Послушайте внимательно.  </vt:lpstr>
      <vt:lpstr>- Россия  – большая страна!</vt:lpstr>
      <vt:lpstr>-  А как называется наша маленькая  родина, наш родной край? </vt:lpstr>
      <vt:lpstr>6 лет назад наш родной, дорогой нашему сердцу полуостров Крым воссоединился с великой и могучей державой – Россией! Теперь Крым и Россия навсегда едины, как одно целое, необъятное, большое государство.  И теперь в календаре добавился еще один праздничный день это 18 марта, день воссоединения Крыма с Россией.</vt:lpstr>
      <vt:lpstr>Самый главный город – столица нашего полуострова –  г. Симферополь  </vt:lpstr>
      <vt:lpstr>У России тоже есть самый главный город – Москва. Москва древний и прекрасный город.</vt:lpstr>
      <vt:lpstr>Презентация PowerPoint</vt:lpstr>
      <vt:lpstr>У каждой страны и государства есть свой флаг, герб и гимн. </vt:lpstr>
      <vt:lpstr>Вот посмотрите это флаг Российской Федерации. Какие цвета на флаге?</vt:lpstr>
      <vt:lpstr>Это герб Российской Федерации. Что изображено на гербе России? (Двуглавый орел).</vt:lpstr>
      <vt:lpstr>У Крыма тоже есть свой флаг. Государственный флаг республики Крым, как и флаг России, тоже трехцветный.</vt:lpstr>
      <vt:lpstr>Также есть герб Крыма. А кто знает, что изображено на гербе Крыма? На гербе Крыма изображен серебряный грифон, держащий в правой лапе раскрытую раковину с голубой жемчужиной.  Это как символ хранителя и защитника республики  Крым. </vt:lpstr>
      <vt:lpstr>Самое родное место на земном шаре для каждого из нас – это Крым.  Здесь живут наши родители, друзья, здесь родились вы сами. Крым – удивительный и сказочный. Со словом «Крым» люди связывают жаркое солнце, теплое море, манящие к себе горы, яркие солнечные краски  великолепной крымской природы. </vt:lpstr>
      <vt:lpstr>С глубокой древности Крымский полуостров привлекает людей мягким климатом, прекрасным сочетанием степей, долин, моря, гор, богатым растительным и животным миром. Люди со всех уголков мира хотят побывать здесь. Крымская земля небольшая, но она с радостью принимает гостей, потому что ее хозяева – гостеприимные люди – украинцы, русские, крымские татары.     Посмотрите на картинки.</vt:lpstr>
      <vt:lpstr>Сейчас у нас какое время года? (весна), а значит и праздник у нас весенний, а ещё его называют Крымской весной </vt:lpstr>
      <vt:lpstr>Подведя итог нашего занятия, я хочу сказать, что все крымчане очень хотели присоединиться к России. И эта большая и могучая  страна нам не отказала. Этот день присоединения останется в памяти всего крымского народа.  И теперь Крым и Россия вместе! </vt:lpstr>
    </vt:vector>
  </TitlesOfParts>
  <Company>CtrlSoft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Евгения</dc:creator>
  <cp:lastModifiedBy>1</cp:lastModifiedBy>
  <cp:revision>31</cp:revision>
  <dcterms:created xsi:type="dcterms:W3CDTF">2013-03-20T14:09:00Z</dcterms:created>
  <dcterms:modified xsi:type="dcterms:W3CDTF">2020-03-19T06:05:08Z</dcterms:modified>
</cp:coreProperties>
</file>